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16"/>
  </p:notesMasterIdLst>
  <p:sldIdLst>
    <p:sldId id="294" r:id="rId4"/>
    <p:sldId id="296" r:id="rId5"/>
    <p:sldId id="297" r:id="rId6"/>
    <p:sldId id="298" r:id="rId7"/>
    <p:sldId id="299" r:id="rId8"/>
    <p:sldId id="300" r:id="rId9"/>
    <p:sldId id="301" r:id="rId10"/>
    <p:sldId id="302" r:id="rId11"/>
    <p:sldId id="303" r:id="rId12"/>
    <p:sldId id="304" r:id="rId13"/>
    <p:sldId id="305" r:id="rId14"/>
    <p:sldId id="306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unde 1+2" id="{56AB64E0-E40B-834C-B203-149B9D3A5219}">
          <p14:sldIdLst>
            <p14:sldId id="294"/>
            <p14:sldId id="296"/>
            <p14:sldId id="297"/>
            <p14:sldId id="298"/>
            <p14:sldId id="299"/>
            <p14:sldId id="300"/>
          </p14:sldIdLst>
        </p14:section>
        <p14:section name="Stunde3+4" id="{9BA5C8F7-936D-A141-986B-DB4386B9DFFA}">
          <p14:sldIdLst>
            <p14:sldId id="301"/>
            <p14:sldId id="302"/>
            <p14:sldId id="303"/>
            <p14:sldId id="304"/>
            <p14:sldId id="305"/>
            <p14:sldId id="3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975"/>
    <p:restoredTop sz="94520"/>
  </p:normalViewPr>
  <p:slideViewPr>
    <p:cSldViewPr snapToGrid="0" showGuides="1">
      <p:cViewPr varScale="1">
        <p:scale>
          <a:sx n="104" d="100"/>
          <a:sy n="104" d="100"/>
        </p:scale>
        <p:origin x="1332" y="7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5" Type="http://schemas.openxmlformats.org/officeDocument/2006/relationships/customXml" Target="../customXml/item4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customXml" Target="../customXml/item3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ustomXml" Target="../customXml/item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modSld">
      <pc:chgData name="Christian Huberts" userId="27808154-ba9e-4ffa-b097-6fa3591e9430" providerId="ADAL" clId="{B00DEC17-6F86-4DDC-9BF1-EFDEE6B786D9}" dt="2026-02-02T09:51:00.562" v="65" actId="20577"/>
      <pc:docMkLst>
        <pc:docMk/>
      </pc:docMkLst>
      <pc:sldChg chg="modSp mod">
        <pc:chgData name="Christian Huberts" userId="27808154-ba9e-4ffa-b097-6fa3591e9430" providerId="ADAL" clId="{B00DEC17-6F86-4DDC-9BF1-EFDEE6B786D9}" dt="2026-02-02T09:51:00.562" v="65" actId="20577"/>
        <pc:sldMkLst>
          <pc:docMk/>
          <pc:sldMk cId="2659709273" sldId="296"/>
        </pc:sldMkLst>
        <pc:spChg chg="mod">
          <ac:chgData name="Christian Huberts" userId="27808154-ba9e-4ffa-b097-6fa3591e9430" providerId="ADAL" clId="{B00DEC17-6F86-4DDC-9BF1-EFDEE6B786D9}" dt="2026-02-02T09:51:00.562" v="65" actId="20577"/>
          <ac:spMkLst>
            <pc:docMk/>
            <pc:sldMk cId="2659709273" sldId="296"/>
            <ac:spMk id="11" creationId="{7212CAA3-3644-3811-C2DB-9CA2218B8A79}"/>
          </ac:spMkLst>
        </pc:spChg>
      </pc:sldChg>
      <pc:sldChg chg="modSp mod">
        <pc:chgData name="Christian Huberts" userId="27808154-ba9e-4ffa-b097-6fa3591e9430" providerId="ADAL" clId="{B00DEC17-6F86-4DDC-9BF1-EFDEE6B786D9}" dt="2026-01-27T12:01:42.331" v="54" actId="6549"/>
        <pc:sldMkLst>
          <pc:docMk/>
          <pc:sldMk cId="3603933808" sldId="303"/>
        </pc:sldMkLst>
        <pc:spChg chg="mod">
          <ac:chgData name="Christian Huberts" userId="27808154-ba9e-4ffa-b097-6fa3591e9430" providerId="ADAL" clId="{B00DEC17-6F86-4DDC-9BF1-EFDEE6B786D9}" dt="2026-01-27T12:01:42.331" v="54" actId="6549"/>
          <ac:spMkLst>
            <pc:docMk/>
            <pc:sldMk cId="3603933808" sldId="303"/>
            <ac:spMk id="18" creationId="{CA734927-2710-36FE-4375-B71EFAB65EFB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02.02.2026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82158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0239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B70A64-273D-73C6-4ABB-DF2B29C52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EB6CB0FE-D8A0-EEA1-6AE8-01DA35D7B63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72B3CF6-6C78-AF17-26A1-ABAA57293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55FFE15-18AF-CC51-7468-28EF617EA4D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7320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1 The Darkest 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 descr="Ein Bild, das Logo, Grafiken, Symbol, Schrift enthält.&#10;&#10;KI-generierte Inhalte können fehlerhaft sein.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Ein Neuer Job in der Kanzlei von Dr. Fritz Bauer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F7A78C-31C9-BC08-044A-1648319714BC}"/>
              </a:ext>
            </a:extLst>
          </p:cNvPr>
          <p:cNvSpPr txBox="1"/>
          <p:nvPr userDrawn="1"/>
        </p:nvSpPr>
        <p:spPr>
          <a:xfrm>
            <a:off x="515938" y="2124000"/>
            <a:ext cx="3340293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3D81BF-E333-755E-2014-6E3BA1D8D988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</p:spTree>
    <p:extLst>
      <p:ext uri="{BB962C8B-B14F-4D97-AF65-F5344CB8AC3E}">
        <p14:creationId xmlns:p14="http://schemas.microsoft.com/office/powerpoint/2010/main" val="4019262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U02 Spuren auf Pa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8+9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Annas Krankengeschichte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FDACB8-704E-CB34-53C3-600A839F65F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FCD8DA4-DD89-F9D4-DD77-072341242B29}"/>
              </a:ext>
            </a:extLst>
          </p:cNvPr>
          <p:cNvSpPr txBox="1"/>
          <p:nvPr userDrawn="1"/>
        </p:nvSpPr>
        <p:spPr>
          <a:xfrm>
            <a:off x="515938" y="2124000"/>
            <a:ext cx="3423649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Spuren auf Papier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490032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99610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3 Hidden Co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Gesellschaftslehre, Klasse 7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Vorstellungen, Stereotype und Darstellungen des Islam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07E4E7B-FF3D-5D9C-366E-B9F814182E9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29BE8B0-E3EC-9F35-AA53-24B362E21797}"/>
              </a:ext>
            </a:extLst>
          </p:cNvPr>
          <p:cNvSpPr txBox="1"/>
          <p:nvPr userDrawn="1"/>
        </p:nvSpPr>
        <p:spPr>
          <a:xfrm>
            <a:off x="515938" y="2124000"/>
            <a:ext cx="2859392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Hidden Codes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33402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4 Join the Comfortz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„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“ spielen und reflektieren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795775-9C60-18C9-7429-EA398432F09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F2DEB2-E35A-05DA-1773-9603E386A645}"/>
              </a:ext>
            </a:extLst>
          </p:cNvPr>
          <p:cNvSpPr txBox="1"/>
          <p:nvPr userDrawn="1"/>
        </p:nvSpPr>
        <p:spPr>
          <a:xfrm>
            <a:off x="515938" y="2124000"/>
            <a:ext cx="395264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23879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5 Leons Ident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Wo ist Leon? – Neue Rechte und die Identitäre Bewegung I und II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B1200A-E5FD-B935-13CB-3BE025FEEA4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2BE309-A9FD-3698-C539-E8C4CB389ED2}"/>
              </a:ext>
            </a:extLst>
          </p:cNvPr>
          <p:cNvSpPr txBox="1"/>
          <p:nvPr userDrawn="1"/>
        </p:nvSpPr>
        <p:spPr>
          <a:xfrm>
            <a:off x="515938" y="2124000"/>
            <a:ext cx="2978014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05 Leons Identität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2902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nterrichtseinheit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02 Spuren auf Papier | Unterrichtseinheit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  <p:sldLayoutId id="2147483692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</a:rPr>
              <a:t>Geschichte/Gesellschaftslehre, Klasse 8+9</a:t>
            </a:r>
            <a:endParaRPr lang="de-DE" dirty="0">
              <a:solidFill>
                <a:srgbClr val="FFFFFF"/>
              </a:solidFill>
            </a:endParaRPr>
          </a:p>
          <a:p>
            <a:r>
              <a:rPr lang="de-DE" b="1" dirty="0">
                <a:solidFill>
                  <a:srgbClr val="FFFFFF"/>
                </a:solidFill>
              </a:rPr>
              <a:t>Doppelstunde 1+2: Annas Krankengeschichte</a:t>
            </a:r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03383A-96E1-7C8D-9C52-D81B44DC5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9B5707A2-5449-5E93-6706-CDC3C43F5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FECA51C-03F6-6CDE-AA3B-945186712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10</a:t>
            </a:fld>
            <a:endParaRPr lang="de-DE"/>
          </a:p>
        </p:txBody>
      </p:sp>
      <p:pic>
        <p:nvPicPr>
          <p:cNvPr id="4" name="Grafik 3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6FD5D013-ADE7-3473-B9C1-35B2BDEF3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E803651-520C-978D-9791-E1D45BF2D7B9}"/>
              </a:ext>
            </a:extLst>
          </p:cNvPr>
          <p:cNvSpPr txBox="1"/>
          <p:nvPr/>
        </p:nvSpPr>
        <p:spPr>
          <a:xfrm>
            <a:off x="238879" y="3384067"/>
            <a:ext cx="4054825" cy="3203934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accent2"/>
                </a:solidFill>
              </a:rPr>
              <a:t>          </a:t>
            </a:r>
            <a:r>
              <a:rPr lang="de-DE" sz="1600" b="1" dirty="0">
                <a:solidFill>
                  <a:schemeClr val="tx2"/>
                </a:solidFill>
              </a:rPr>
              <a:t>Arbeitsauftrag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dirty="0"/>
              <a:t>Setze dich in der </a:t>
            </a:r>
            <a:r>
              <a:rPr lang="de-DE" sz="1600" b="1" dirty="0"/>
              <a:t>Stationenarbeit</a:t>
            </a:r>
            <a:r>
              <a:rPr lang="de-DE" sz="1600" dirty="0"/>
              <a:t> mit den Grundlagen zu Annas Krankengeschichte und dem Umgang mit Erkrankten und Menschen mit Behinderung im Nationalsozialismus auseinander. 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dirty="0"/>
              <a:t>Halte deine Ergebnisse auf dem </a:t>
            </a:r>
            <a:r>
              <a:rPr lang="de-DE" sz="1600" b="1" dirty="0"/>
              <a:t>Arbeitsblatt</a:t>
            </a:r>
            <a:r>
              <a:rPr lang="de-DE" sz="1600" dirty="0"/>
              <a:t> fest.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EDE3A96-2B2E-A1D8-4814-CCFDAD3AD2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3589598"/>
            <a:ext cx="464723" cy="31184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440D63EE-9C30-DFAE-6033-F44AD978937C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850516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0EB708-A881-892F-6326-ED1EA83EE6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29FDC2-3E34-765A-C072-2B280CC32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Unsere Ergebnisse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FDB0329-3A71-D5FE-7450-F601850D3B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C85CE6-B6F7-79D2-019A-D85B0C2A3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11</a:t>
            </a:fld>
            <a:endParaRPr lang="de-DE"/>
          </a:p>
        </p:txBody>
      </p:sp>
      <p:sp>
        <p:nvSpPr>
          <p:cNvPr id="11" name="Rechteck: abgerundete Ecken 19">
            <a:extLst>
              <a:ext uri="{FF2B5EF4-FFF2-40B4-BE49-F238E27FC236}">
                <a16:creationId xmlns:a16="http://schemas.microsoft.com/office/drawing/2014/main" id="{277A6477-5F06-8866-201C-DFAB506B3528}"/>
              </a:ext>
            </a:extLst>
          </p:cNvPr>
          <p:cNvSpPr/>
          <p:nvPr/>
        </p:nvSpPr>
        <p:spPr>
          <a:xfrm>
            <a:off x="515937" y="1700213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1</a:t>
            </a:r>
          </a:p>
        </p:txBody>
      </p:sp>
      <p:sp>
        <p:nvSpPr>
          <p:cNvPr id="26" name="Rechteck: abgerundete Ecken 19">
            <a:extLst>
              <a:ext uri="{FF2B5EF4-FFF2-40B4-BE49-F238E27FC236}">
                <a16:creationId xmlns:a16="http://schemas.microsoft.com/office/drawing/2014/main" id="{90B00BFC-EB0F-B5D7-38B7-F7B3DD000CC2}"/>
              </a:ext>
            </a:extLst>
          </p:cNvPr>
          <p:cNvSpPr/>
          <p:nvPr/>
        </p:nvSpPr>
        <p:spPr>
          <a:xfrm>
            <a:off x="2810968" y="1700213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2</a:t>
            </a:r>
          </a:p>
        </p:txBody>
      </p:sp>
      <p:sp>
        <p:nvSpPr>
          <p:cNvPr id="27" name="Rechteck: abgerundete Ecken 19">
            <a:extLst>
              <a:ext uri="{FF2B5EF4-FFF2-40B4-BE49-F238E27FC236}">
                <a16:creationId xmlns:a16="http://schemas.microsoft.com/office/drawing/2014/main" id="{544684A1-C58B-656B-635B-21512719D85D}"/>
              </a:ext>
            </a:extLst>
          </p:cNvPr>
          <p:cNvSpPr/>
          <p:nvPr/>
        </p:nvSpPr>
        <p:spPr>
          <a:xfrm>
            <a:off x="5105999" y="1700213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3</a:t>
            </a:r>
          </a:p>
        </p:txBody>
      </p:sp>
      <p:sp>
        <p:nvSpPr>
          <p:cNvPr id="28" name="Rechteck: abgerundete Ecken 19">
            <a:extLst>
              <a:ext uri="{FF2B5EF4-FFF2-40B4-BE49-F238E27FC236}">
                <a16:creationId xmlns:a16="http://schemas.microsoft.com/office/drawing/2014/main" id="{8CA3B1EE-90B8-E64C-6C3F-AF3362877D42}"/>
              </a:ext>
            </a:extLst>
          </p:cNvPr>
          <p:cNvSpPr/>
          <p:nvPr/>
        </p:nvSpPr>
        <p:spPr>
          <a:xfrm>
            <a:off x="7401031" y="1717314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4</a:t>
            </a:r>
          </a:p>
        </p:txBody>
      </p:sp>
      <p:sp>
        <p:nvSpPr>
          <p:cNvPr id="29" name="Rechteck: abgerundete Ecken 19">
            <a:extLst>
              <a:ext uri="{FF2B5EF4-FFF2-40B4-BE49-F238E27FC236}">
                <a16:creationId xmlns:a16="http://schemas.microsoft.com/office/drawing/2014/main" id="{11E2F9C1-077F-EECB-8017-ED5E12469518}"/>
              </a:ext>
            </a:extLst>
          </p:cNvPr>
          <p:cNvSpPr/>
          <p:nvPr/>
        </p:nvSpPr>
        <p:spPr>
          <a:xfrm>
            <a:off x="9696063" y="1700213"/>
            <a:ext cx="1980000" cy="4176712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rIns="90000" bIns="90000" rtlCol="0" anchor="t"/>
          <a:lstStyle/>
          <a:p>
            <a:r>
              <a:rPr lang="de-DE" sz="2000" b="1" dirty="0">
                <a:solidFill>
                  <a:schemeClr val="accent2"/>
                </a:solidFill>
              </a:rPr>
              <a:t>Station 5</a:t>
            </a:r>
          </a:p>
        </p:txBody>
      </p:sp>
    </p:spTree>
    <p:extLst>
      <p:ext uri="{BB962C8B-B14F-4D97-AF65-F5344CB8AC3E}">
        <p14:creationId xmlns:p14="http://schemas.microsoft.com/office/powerpoint/2010/main" val="15641661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4B447B5-E54A-FEC3-F2B9-B05A78291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FE27D62-ECFF-F428-FBF6-AA68F895F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12</a:t>
            </a:fld>
            <a:endParaRPr lang="de-DE" dirty="0"/>
          </a:p>
        </p:txBody>
      </p:sp>
      <p:pic>
        <p:nvPicPr>
          <p:cNvPr id="7" name="Inhaltsplatzhalter 4" descr="Ein Bild, das Gebäude, Fenster, draußen, Eigentum enthält.&#10;&#10;KI-generierte Inhalte können fehlerhaft sein.">
            <a:extLst>
              <a:ext uri="{FF2B5EF4-FFF2-40B4-BE49-F238E27FC236}">
                <a16:creationId xmlns:a16="http://schemas.microsoft.com/office/drawing/2014/main" id="{334F37D4-4DBD-FF6B-947E-AF159838B1E9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94"/>
          <a:stretch>
            <a:fillRect/>
          </a:stretch>
        </p:blipFill>
        <p:spPr>
          <a:xfrm>
            <a:off x="0" y="1"/>
            <a:ext cx="12522740" cy="6858000"/>
          </a:xfrm>
          <a:prstGeom prst="rect">
            <a:avLst/>
          </a:prstGeom>
        </p:spPr>
      </p:pic>
      <p:pic>
        <p:nvPicPr>
          <p:cNvPr id="8" name="Grafik 7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742FFACF-C470-1E2E-3427-B01AFE5343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42169" r="38542" b="21215"/>
          <a:stretch>
            <a:fillRect/>
          </a:stretch>
        </p:blipFill>
        <p:spPr>
          <a:xfrm rot="362844">
            <a:off x="5002426" y="2358897"/>
            <a:ext cx="2211208" cy="21402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42F957E-8B7B-5015-E881-5AEE8B8AD6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6B907C7B-9982-90CF-BDDE-C2E7FA04DB97}"/>
              </a:ext>
            </a:extLst>
          </p:cNvPr>
          <p:cNvSpPr txBox="1"/>
          <p:nvPr/>
        </p:nvSpPr>
        <p:spPr>
          <a:xfrm>
            <a:off x="0" y="6078125"/>
            <a:ext cx="5425698" cy="779875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Foto: Titelbild „Spuren auf Papier“ 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  <a:p>
            <a:pPr>
              <a:lnSpc>
                <a:spcPct val="120000"/>
              </a:lnSpc>
            </a:pPr>
            <a:endParaRPr lang="de-DE" sz="7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Hintergrund: Außenansicht der Alten Pathologie auf dem Gelände der ehemaligen „Heil- und Pflegeanstalt Wehnen“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(heute Karl-Jaspers-Klinik) bei Oldenburg, Sitz der Gedenkstätte Wehnen in Erinnerung an die Opfer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der oldenburgischen NS-Krankenmorde (Bildnachweis: 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/)</a:t>
            </a:r>
          </a:p>
        </p:txBody>
      </p:sp>
    </p:spTree>
    <p:extLst>
      <p:ext uri="{BB962C8B-B14F-4D97-AF65-F5344CB8AC3E}">
        <p14:creationId xmlns:p14="http://schemas.microsoft.com/office/powerpoint/2010/main" val="3453194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46F07D0-0C2D-4D9C-236D-4758334DD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FC2A9E2-B22F-1FF9-08F1-E9DE96273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pic>
        <p:nvPicPr>
          <p:cNvPr id="4" name="Grafik 3" descr="Ein Bild, das Zug, Eisenbahn, Bahn, Himmel enthält.&#10;&#10;KI-generierte Inhalte können fehlerhaft sein.">
            <a:extLst>
              <a:ext uri="{FF2B5EF4-FFF2-40B4-BE49-F238E27FC236}">
                <a16:creationId xmlns:a16="http://schemas.microsoft.com/office/drawing/2014/main" id="{C371003D-DAD6-2338-28FF-A76A5D7C5E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7"/>
          <a:stretch>
            <a:fillRect/>
          </a:stretch>
        </p:blipFill>
        <p:spPr>
          <a:xfrm>
            <a:off x="1846197" y="-10011"/>
            <a:ext cx="10345803" cy="3703312"/>
          </a:xfrm>
          <a:prstGeom prst="rect">
            <a:avLst/>
          </a:prstGeom>
        </p:spPr>
      </p:pic>
      <p:pic>
        <p:nvPicPr>
          <p:cNvPr id="5" name="Grafik 4" descr="Ein Bild, das Kleidung, draußen, Person, Mann enthält.&#10;&#10;KI-generierte Inhalte können fehlerhaft sein.">
            <a:extLst>
              <a:ext uri="{FF2B5EF4-FFF2-40B4-BE49-F238E27FC236}">
                <a16:creationId xmlns:a16="http://schemas.microsoft.com/office/drawing/2014/main" id="{A2545827-53B0-8B97-9795-D7DAA29DF4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10011"/>
            <a:ext cx="4424098" cy="3197102"/>
          </a:xfrm>
          <a:prstGeom prst="rect">
            <a:avLst/>
          </a:prstGeom>
        </p:spPr>
      </p:pic>
      <p:pic>
        <p:nvPicPr>
          <p:cNvPr id="6" name="Grafik 5" descr="Ein Bild, das draußen, Schwarzweiß, monochrome Fotografie, Pflanze enthält.&#10;&#10;KI-generierte Inhalte können fehlerhaft sein.">
            <a:extLst>
              <a:ext uri="{FF2B5EF4-FFF2-40B4-BE49-F238E27FC236}">
                <a16:creationId xmlns:a16="http://schemas.microsoft.com/office/drawing/2014/main" id="{21E6F30A-0B0A-A561-1599-776FD8EE42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65"/>
          <a:stretch>
            <a:fillRect/>
          </a:stretch>
        </p:blipFill>
        <p:spPr>
          <a:xfrm>
            <a:off x="-2" y="3129661"/>
            <a:ext cx="4424098" cy="3728340"/>
          </a:xfrm>
          <a:prstGeom prst="rect">
            <a:avLst/>
          </a:prstGeom>
        </p:spPr>
      </p:pic>
      <p:pic>
        <p:nvPicPr>
          <p:cNvPr id="7" name="Inhaltsplatzhalter 4" descr="Ein Bild, das draußen, Himmel, Gebäude, Haus enthält.&#10;&#10;KI-generierte Inhalte können fehlerhaft sein.">
            <a:extLst>
              <a:ext uri="{FF2B5EF4-FFF2-40B4-BE49-F238E27FC236}">
                <a16:creationId xmlns:a16="http://schemas.microsoft.com/office/drawing/2014/main" id="{414DB560-2DAD-0118-F9F9-0720402FD5E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65" t="1940" r="22657"/>
          <a:stretch>
            <a:fillRect/>
          </a:stretch>
        </p:blipFill>
        <p:spPr>
          <a:xfrm>
            <a:off x="7910624" y="3127230"/>
            <a:ext cx="4281378" cy="3762669"/>
          </a:xfrm>
          <a:prstGeom prst="rect">
            <a:avLst/>
          </a:prstGeom>
        </p:spPr>
      </p:pic>
      <p:pic>
        <p:nvPicPr>
          <p:cNvPr id="8" name="Grafik 7" descr="Ein Bild, das draußen, Grab, Friedhof, Schwarzweiß enthält.&#10;&#10;KI-generierte Inhalte können fehlerhaft sein.">
            <a:extLst>
              <a:ext uri="{FF2B5EF4-FFF2-40B4-BE49-F238E27FC236}">
                <a16:creationId xmlns:a16="http://schemas.microsoft.com/office/drawing/2014/main" id="{9A10D7E8-4F82-83BC-1F9A-62DCDF0F05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1"/>
          <a:stretch>
            <a:fillRect/>
          </a:stretch>
        </p:blipFill>
        <p:spPr>
          <a:xfrm>
            <a:off x="3835573" y="3129662"/>
            <a:ext cx="4424099" cy="3728337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AC00EFF8-4312-02E3-D809-A93B97150A57}"/>
              </a:ext>
            </a:extLst>
          </p:cNvPr>
          <p:cNvSpPr txBox="1"/>
          <p:nvPr/>
        </p:nvSpPr>
        <p:spPr>
          <a:xfrm>
            <a:off x="-1" y="2605887"/>
            <a:ext cx="3614305" cy="521343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Häftlinge im befreiten Konzentrationslager Auschwitz 1945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(Bildnachweis: Deutsches Historisches Museum, Berlin, </a:t>
            </a:r>
            <a:r>
              <a:rPr lang="de-DE" sz="700" b="1" dirty="0" err="1">
                <a:solidFill>
                  <a:schemeClr val="bg1"/>
                </a:solidFill>
              </a:rPr>
              <a:t>Inv</a:t>
            </a:r>
            <a:r>
              <a:rPr lang="de-DE" sz="700" b="1" dirty="0">
                <a:solidFill>
                  <a:schemeClr val="bg1"/>
                </a:solidFill>
              </a:rPr>
              <a:t>.-Nr.: F 85/21,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https://</a:t>
            </a:r>
            <a:r>
              <a:rPr lang="de-DE" sz="700" b="1" dirty="0" err="1">
                <a:solidFill>
                  <a:schemeClr val="bg1"/>
                </a:solidFill>
              </a:rPr>
              <a:t>www.dhm.de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lemo</a:t>
            </a:r>
            <a:r>
              <a:rPr lang="de-DE" sz="700" b="1" dirty="0">
                <a:solidFill>
                  <a:schemeClr val="bg1"/>
                </a:solidFill>
              </a:rPr>
              <a:t>/bestand/</a:t>
            </a:r>
            <a:r>
              <a:rPr lang="de-DE" sz="700" b="1" dirty="0" err="1">
                <a:solidFill>
                  <a:schemeClr val="bg1"/>
                </a:solidFill>
              </a:rPr>
              <a:t>objekt</a:t>
            </a:r>
            <a:r>
              <a:rPr lang="de-DE" sz="700" b="1" dirty="0">
                <a:solidFill>
                  <a:schemeClr val="bg1"/>
                </a:solidFill>
              </a:rPr>
              <a:t>/haeftlinge-im-befreiten-auschwitz-1945)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0B17C0A-41D7-747F-74DF-0ABB1E7E96EA}"/>
              </a:ext>
            </a:extLst>
          </p:cNvPr>
          <p:cNvSpPr txBox="1"/>
          <p:nvPr/>
        </p:nvSpPr>
        <p:spPr>
          <a:xfrm>
            <a:off x="-3" y="6336656"/>
            <a:ext cx="3614305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Zu Haufen geschichtete Brillen ermordeter Häftlinge im KZ Auschwitz, 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ca. Januar/Februar 1945 (Bildnachweis: Bundesarchiv, Bild 183-R69919 / o. Ang.,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https://</a:t>
            </a:r>
            <a:r>
              <a:rPr lang="de-DE" sz="700" b="1" dirty="0" err="1">
                <a:solidFill>
                  <a:schemeClr val="bg1"/>
                </a:solidFill>
              </a:rPr>
              <a:t>www.bild.bundesarchiv.de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dba</a:t>
            </a:r>
            <a:r>
              <a:rPr lang="de-DE" sz="700" b="1" dirty="0">
                <a:solidFill>
                  <a:schemeClr val="bg1"/>
                </a:solidFill>
              </a:rPr>
              <a:t>/de/</a:t>
            </a:r>
            <a:r>
              <a:rPr lang="de-DE" sz="700" b="1" dirty="0" err="1">
                <a:solidFill>
                  <a:schemeClr val="bg1"/>
                </a:solidFill>
              </a:rPr>
              <a:t>search</a:t>
            </a:r>
            <a:r>
              <a:rPr lang="de-DE" sz="700" b="1" dirty="0">
                <a:solidFill>
                  <a:schemeClr val="bg1"/>
                </a:solidFill>
              </a:rPr>
              <a:t>/?</a:t>
            </a:r>
            <a:r>
              <a:rPr lang="de-DE" sz="700" b="1" dirty="0" err="1">
                <a:solidFill>
                  <a:schemeClr val="bg1"/>
                </a:solidFill>
              </a:rPr>
              <a:t>query</a:t>
            </a:r>
            <a:r>
              <a:rPr lang="de-DE" sz="700" b="1" dirty="0">
                <a:solidFill>
                  <a:schemeClr val="bg1"/>
                </a:solidFill>
              </a:rPr>
              <a:t>=Bild+183-R69919)</a:t>
            </a: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7212CAA3-3644-3811-C2DB-9CA2218B8A79}"/>
              </a:ext>
            </a:extLst>
          </p:cNvPr>
          <p:cNvSpPr txBox="1"/>
          <p:nvPr/>
        </p:nvSpPr>
        <p:spPr>
          <a:xfrm>
            <a:off x="3835573" y="6336591"/>
            <a:ext cx="5852097" cy="521343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US-Soldat blickt auf den Friedhof in Hadamar kurz nach der Befreiung, 5. April 1945.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(Bildnachweis:</a:t>
            </a:r>
            <a:r>
              <a:rPr lang="en-US" sz="700" b="1" dirty="0">
                <a:solidFill>
                  <a:schemeClr val="bg1"/>
                </a:solidFill>
              </a:rPr>
              <a:t>US Holocaust Memorial </a:t>
            </a:r>
            <a:r>
              <a:rPr lang="en-US" sz="700" b="1">
                <a:solidFill>
                  <a:schemeClr val="bg1"/>
                </a:solidFill>
              </a:rPr>
              <a:t>Museum, courtesy </a:t>
            </a:r>
            <a:r>
              <a:rPr lang="en-US" sz="700" b="1" dirty="0">
                <a:solidFill>
                  <a:schemeClr val="bg1"/>
                </a:solidFill>
              </a:rPr>
              <a:t>of Rosanne </a:t>
            </a:r>
            <a:r>
              <a:rPr lang="en-US" sz="700" b="1">
                <a:solidFill>
                  <a:schemeClr val="bg1"/>
                </a:solidFill>
              </a:rPr>
              <a:t>Bass Fulton, </a:t>
            </a:r>
            <a:r>
              <a:rPr lang="de-DE" sz="700" b="1">
                <a:solidFill>
                  <a:schemeClr val="bg1"/>
                </a:solidFill>
              </a:rPr>
              <a:t>https</a:t>
            </a:r>
            <a:r>
              <a:rPr lang="de-DE" sz="700" b="1" dirty="0">
                <a:solidFill>
                  <a:schemeClr val="bg1"/>
                </a:solidFill>
              </a:rPr>
              <a:t>://encyclopedia.ushmm.org/content/en/photo/</a:t>
            </a:r>
            <a:br>
              <a:rPr lang="de-DE" sz="700" b="1" dirty="0">
                <a:solidFill>
                  <a:schemeClr val="bg1"/>
                </a:solidFill>
              </a:rPr>
            </a:br>
            <a:r>
              <a:rPr lang="de-DE" sz="700" b="1" dirty="0" err="1">
                <a:solidFill>
                  <a:schemeClr val="bg1"/>
                </a:solidFill>
              </a:rPr>
              <a:t>us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army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soldier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views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r>
              <a:rPr lang="de-DE" sz="700" b="1" dirty="0" err="1">
                <a:solidFill>
                  <a:schemeClr val="bg1"/>
                </a:solidFill>
              </a:rPr>
              <a:t>cemetery</a:t>
            </a:r>
            <a:r>
              <a:rPr lang="de-DE" sz="700" b="1" dirty="0">
                <a:solidFill>
                  <a:schemeClr val="bg1"/>
                </a:solidFill>
              </a:rPr>
              <a:t>-at-</a:t>
            </a:r>
            <a:r>
              <a:rPr lang="de-DE" sz="700" b="1" dirty="0" err="1">
                <a:solidFill>
                  <a:schemeClr val="bg1"/>
                </a:solidFill>
              </a:rPr>
              <a:t>hadamar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1D0471E3-CA9D-3312-67DB-F91A9270F268}"/>
              </a:ext>
            </a:extLst>
          </p:cNvPr>
          <p:cNvSpPr txBox="1"/>
          <p:nvPr/>
        </p:nvSpPr>
        <p:spPr>
          <a:xfrm>
            <a:off x="8259671" y="6336657"/>
            <a:ext cx="3365840" cy="521343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Fotografie der Tötungsanstalt Hadamar mit rauchendem Schornstein 1941.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(Bildnachweis: Gedenkstätte Hadamar, Sammlung FS 4,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https://</a:t>
            </a:r>
            <a:r>
              <a:rPr lang="de-DE" sz="700" b="1" dirty="0" err="1">
                <a:solidFill>
                  <a:schemeClr val="bg1"/>
                </a:solidFill>
              </a:rPr>
              <a:t>www.gedenkstaette-hadamar.de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geschichte</a:t>
            </a:r>
            <a:r>
              <a:rPr lang="de-DE" sz="700" b="1" dirty="0">
                <a:solidFill>
                  <a:schemeClr val="bg1"/>
                </a:solidFill>
              </a:rPr>
              <a:t>/aktion-t4-1941/)</a:t>
            </a: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97810C45-A659-7D63-4E52-781025326DD0}"/>
              </a:ext>
            </a:extLst>
          </p:cNvPr>
          <p:cNvSpPr txBox="1"/>
          <p:nvPr/>
        </p:nvSpPr>
        <p:spPr>
          <a:xfrm>
            <a:off x="4424096" y="2605887"/>
            <a:ext cx="6129417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Das Vernichtungslager Auschwitz-Birkenau: Lagertor (innen) / Ausfahrt nach der Befreiung, im Vordergrund von den Wachmannschaften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zurückgelassene Ausrüstungsgegenstände, 1945 (Bildnachweis: Bundesarchiv, B 285 Bild-04413 / Mucha, Stanislaw,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https://</a:t>
            </a:r>
            <a:r>
              <a:rPr lang="de-DE" sz="700" b="1" dirty="0" err="1">
                <a:solidFill>
                  <a:schemeClr val="bg1"/>
                </a:solidFill>
              </a:rPr>
              <a:t>www.bundesarchiv.de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assets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bundesarchiv</a:t>
            </a:r>
            <a:r>
              <a:rPr lang="de-DE" sz="700" b="1" dirty="0">
                <a:solidFill>
                  <a:schemeClr val="bg1"/>
                </a:solidFill>
              </a:rPr>
              <a:t>/de/_</a:t>
            </a:r>
            <a:r>
              <a:rPr lang="de-DE" sz="700" b="1" dirty="0" err="1">
                <a:solidFill>
                  <a:schemeClr val="bg1"/>
                </a:solidFill>
              </a:rPr>
              <a:t>processed</a:t>
            </a:r>
            <a:r>
              <a:rPr lang="de-DE" sz="700" b="1" dirty="0">
                <a:solidFill>
                  <a:schemeClr val="bg1"/>
                </a:solidFill>
              </a:rPr>
              <a:t>_/0/6/csm_BArch_B_285_Bild-04413_Auschwitz_Lagertor_8e066dadf6.jpg)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95E90C0B-1D14-2C39-3F32-8CCA70699208}"/>
              </a:ext>
            </a:extLst>
          </p:cNvPr>
          <p:cNvSpPr txBox="1"/>
          <p:nvPr/>
        </p:nvSpPr>
        <p:spPr>
          <a:xfrm>
            <a:off x="12971721" y="5273749"/>
            <a:ext cx="184731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l"/>
            <a:endParaRPr lang="de-DE" sz="1600" dirty="0"/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29D5005A-6329-7421-D395-B6F31291F7E3}"/>
              </a:ext>
            </a:extLst>
          </p:cNvPr>
          <p:cNvSpPr txBox="1"/>
          <p:nvPr/>
        </p:nvSpPr>
        <p:spPr>
          <a:xfrm>
            <a:off x="9175898" y="7517219"/>
            <a:ext cx="184731" cy="338554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 algn="l"/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2659709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99426A3-355B-33E9-A147-61B0A6714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3193EAF-B308-7168-3C34-30BCA630C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  <p:pic>
        <p:nvPicPr>
          <p:cNvPr id="4" name="Inhaltsplatzhalter 4" descr="Ein Bild, das Gebäude, Fenster, draußen, Eigentum enthält.&#10;&#10;KI-generierte Inhalte können fehlerhaft sein.">
            <a:extLst>
              <a:ext uri="{FF2B5EF4-FFF2-40B4-BE49-F238E27FC236}">
                <a16:creationId xmlns:a16="http://schemas.microsoft.com/office/drawing/2014/main" id="{CB8225EC-9DF3-E23A-5176-BA4767E99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94"/>
          <a:stretch>
            <a:fillRect/>
          </a:stretch>
        </p:blipFill>
        <p:spPr>
          <a:xfrm>
            <a:off x="0" y="1"/>
            <a:ext cx="12522740" cy="6858000"/>
          </a:xfrm>
          <a:prstGeom prst="rect">
            <a:avLst/>
          </a:prstGeom>
        </p:spPr>
      </p:pic>
      <p:pic>
        <p:nvPicPr>
          <p:cNvPr id="5" name="Grafik 4" descr="Ein Bild, das Text, Screenshot, weiß, Design enthält.&#10;&#10;KI-generierte Inhalte können fehlerhaft sein.">
            <a:extLst>
              <a:ext uri="{FF2B5EF4-FFF2-40B4-BE49-F238E27FC236}">
                <a16:creationId xmlns:a16="http://schemas.microsoft.com/office/drawing/2014/main" id="{24ADE287-E036-DD34-5C11-E933021049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4617" y="4070289"/>
            <a:ext cx="5437364" cy="2787711"/>
          </a:xfrm>
          <a:prstGeom prst="rect">
            <a:avLst/>
          </a:prstGeom>
        </p:spPr>
      </p:pic>
      <p:pic>
        <p:nvPicPr>
          <p:cNvPr id="6" name="Grafik 5" descr="Ein Bild, das Im Haus, Mobiliar, Wand, Boden enthält.&#10;&#10;KI-generierte Inhalte können fehlerhaft sein.">
            <a:extLst>
              <a:ext uri="{FF2B5EF4-FFF2-40B4-BE49-F238E27FC236}">
                <a16:creationId xmlns:a16="http://schemas.microsoft.com/office/drawing/2014/main" id="{869F2D57-DBAC-DDDC-E431-2D0DBE11D0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993" y="-1"/>
            <a:ext cx="4376007" cy="3282005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A4AA8F1-A2EA-B7D5-1A83-2943D996F308}"/>
              </a:ext>
            </a:extLst>
          </p:cNvPr>
          <p:cNvSpPr txBox="1"/>
          <p:nvPr/>
        </p:nvSpPr>
        <p:spPr>
          <a:xfrm>
            <a:off x="0" y="6336657"/>
            <a:ext cx="4555268" cy="521343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Außenansicht der Alten Pathologie auf dem Gelände der ehemaligen „Heil- und Pflegeanstalt Wehnen“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(heute Karl-Jaspers-Klinik) bei Oldenburg, Sitz der Gedenkstätte Wehnen in Erinnerung an die Opfer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der oldenburgischen NS-Krankenmorde (Bildnachweis: 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/)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9EF0C9D7-DA2D-E347-562A-B89A8BAD99A5}"/>
              </a:ext>
            </a:extLst>
          </p:cNvPr>
          <p:cNvSpPr txBox="1"/>
          <p:nvPr/>
        </p:nvSpPr>
        <p:spPr>
          <a:xfrm>
            <a:off x="8176945" y="2631459"/>
            <a:ext cx="4015055" cy="650545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Innenansicht der Alten Pathologie in Wehnen und rote Bücher mit Lebensgeschichten v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on Opfern und ihren Familien (Bildnachweis: 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wp</a:t>
            </a:r>
            <a:r>
              <a:rPr lang="de-DE" sz="700" b="1" dirty="0">
                <a:solidFill>
                  <a:schemeClr val="bg1"/>
                </a:solidFill>
              </a:rPr>
              <a:t>-content/</a:t>
            </a:r>
            <a:br>
              <a:rPr lang="de-DE" sz="700" b="1" dirty="0">
                <a:solidFill>
                  <a:schemeClr val="bg1"/>
                </a:solidFill>
              </a:rPr>
            </a:br>
            <a:r>
              <a:rPr lang="de-DE" sz="700" b="1" dirty="0" err="1">
                <a:solidFill>
                  <a:schemeClr val="bg1"/>
                </a:solidFill>
              </a:rPr>
              <a:t>elementor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thumbs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Gedenkstaette_Wehnen_Alte_Pathologie</a:t>
            </a:r>
            <a:r>
              <a:rPr lang="de-DE" sz="700" b="1" dirty="0">
                <a:solidFill>
                  <a:schemeClr val="bg1"/>
                </a:solidFill>
              </a:rPr>
              <a:t>-</a:t>
            </a:r>
            <a:br>
              <a:rPr lang="de-DE" sz="700" b="1" dirty="0">
                <a:solidFill>
                  <a:schemeClr val="bg1"/>
                </a:solidFill>
              </a:rPr>
            </a:br>
            <a:r>
              <a:rPr lang="de-DE" sz="700" b="1" dirty="0">
                <a:solidFill>
                  <a:schemeClr val="bg1"/>
                </a:solidFill>
              </a:rPr>
              <a:t>0002-q9l4g2b84t3tb03s6b4iamdi8s2swyypqogcrrwq7g.jpg)</a:t>
            </a:r>
          </a:p>
        </p:txBody>
      </p:sp>
    </p:spTree>
    <p:extLst>
      <p:ext uri="{BB962C8B-B14F-4D97-AF65-F5344CB8AC3E}">
        <p14:creationId xmlns:p14="http://schemas.microsoft.com/office/powerpoint/2010/main" val="2578991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99D88BA-293D-5585-FFE1-9AE1B76E4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27238AC-5A37-E514-0550-A9F1C16B7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pic>
        <p:nvPicPr>
          <p:cNvPr id="4" name="Grafik 3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0216C9BB-3A39-B149-47AE-CFE249298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C4542C29-B8AC-06BA-3CD4-996AD18D139D}"/>
              </a:ext>
            </a:extLst>
          </p:cNvPr>
          <p:cNvSpPr txBox="1"/>
          <p:nvPr/>
        </p:nvSpPr>
        <p:spPr>
          <a:xfrm>
            <a:off x="238879" y="3088602"/>
            <a:ext cx="4054825" cy="3499399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accent2"/>
                </a:solidFill>
              </a:rPr>
              <a:t>          </a:t>
            </a:r>
            <a:r>
              <a:rPr lang="de-DE" sz="1600" b="1" dirty="0">
                <a:solidFill>
                  <a:schemeClr val="tx2"/>
                </a:solidFill>
              </a:rPr>
              <a:t>Arbeitsauftrag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dirty="0"/>
              <a:t>Spielt gemeinsam „Spuren auf Papier“. Notiere auf deinem </a:t>
            </a:r>
            <a:r>
              <a:rPr lang="de-DE" sz="1600" b="1" dirty="0"/>
              <a:t>Beobachtungsbogen</a:t>
            </a:r>
            <a:r>
              <a:rPr lang="de-DE" sz="1600" dirty="0"/>
              <a:t> für die verschiedenen Kapitel: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 dirty="0"/>
              <a:t>Was passiert mit Anna bzw. ihrer Familie? (Orientiere dich an den Leitfragen.)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 dirty="0"/>
              <a:t>Welche Informationen erhältst du?</a:t>
            </a:r>
          </a:p>
          <a:p>
            <a:pPr marL="216000" indent="-216000">
              <a:lnSpc>
                <a:spcPct val="120000"/>
              </a:lnSpc>
              <a:buClr>
                <a:schemeClr val="accent2"/>
              </a:buClr>
              <a:buFont typeface="+mj-lt"/>
              <a:buAutoNum type="alphaLcPeriod"/>
            </a:pPr>
            <a:r>
              <a:rPr lang="de-DE" sz="1600" dirty="0"/>
              <a:t>Was bewegt dich?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C6F28FE-9192-E34F-FF55-EF8C988C9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3273075"/>
            <a:ext cx="464723" cy="311849"/>
          </a:xfrm>
          <a:prstGeom prst="rect">
            <a:avLst/>
          </a:prstGeom>
        </p:spPr>
      </p:pic>
      <p:sp>
        <p:nvSpPr>
          <p:cNvPr id="19" name="Textfeld 18">
            <a:extLst>
              <a:ext uri="{FF2B5EF4-FFF2-40B4-BE49-F238E27FC236}">
                <a16:creationId xmlns:a16="http://schemas.microsoft.com/office/drawing/2014/main" id="{D8BECD43-EE1F-EB9F-C424-5BA60F140334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21473031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3C88D4D-A73F-61CF-9904-17A2C45FD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Reflexionsrunde</a:t>
            </a:r>
          </a:p>
        </p:txBody>
      </p:sp>
    </p:spTree>
    <p:extLst>
      <p:ext uri="{BB962C8B-B14F-4D97-AF65-F5344CB8AC3E}">
        <p14:creationId xmlns:p14="http://schemas.microsoft.com/office/powerpoint/2010/main" val="3606723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50ADDAA6-097F-7739-3959-E0720E7FC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4BC8540-1301-2E64-93D1-05B9A3703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6</a:t>
            </a:fld>
            <a:endParaRPr lang="de-DE"/>
          </a:p>
        </p:txBody>
      </p:sp>
      <p:pic>
        <p:nvPicPr>
          <p:cNvPr id="8" name="Grafik 7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EE372DCB-D619-0248-EB3F-16BAB6E2A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2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Wolkenförmige Legende 14">
            <a:extLst>
              <a:ext uri="{FF2B5EF4-FFF2-40B4-BE49-F238E27FC236}">
                <a16:creationId xmlns:a16="http://schemas.microsoft.com/office/drawing/2014/main" id="{06359F29-C8E6-6CE3-6188-E4ACDC4A93F0}"/>
              </a:ext>
            </a:extLst>
          </p:cNvPr>
          <p:cNvSpPr/>
          <p:nvPr/>
        </p:nvSpPr>
        <p:spPr>
          <a:xfrm>
            <a:off x="515938" y="1544070"/>
            <a:ext cx="2857500" cy="2142609"/>
          </a:xfrm>
          <a:prstGeom prst="cloudCallout">
            <a:avLst>
              <a:gd name="adj1" fmla="val -45628"/>
              <a:gd name="adj2" fmla="val -74804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000" dirty="0"/>
              <a:t>Was könnte mit Anna passiert sein?</a:t>
            </a:r>
          </a:p>
        </p:txBody>
      </p:sp>
      <p:sp>
        <p:nvSpPr>
          <p:cNvPr id="17" name="Wolkenförmige Legende 16">
            <a:extLst>
              <a:ext uri="{FF2B5EF4-FFF2-40B4-BE49-F238E27FC236}">
                <a16:creationId xmlns:a16="http://schemas.microsoft.com/office/drawing/2014/main" id="{F2E722E2-C85D-8BE3-8303-43E83C8F45D5}"/>
              </a:ext>
            </a:extLst>
          </p:cNvPr>
          <p:cNvSpPr/>
          <p:nvPr/>
        </p:nvSpPr>
        <p:spPr>
          <a:xfrm>
            <a:off x="1451250" y="4019662"/>
            <a:ext cx="2857500" cy="1938338"/>
          </a:xfrm>
          <a:prstGeom prst="cloudCallout">
            <a:avLst>
              <a:gd name="adj1" fmla="val -63644"/>
              <a:gd name="adj2" fmla="val 67375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000" dirty="0"/>
              <a:t>Was ist besonders eindrücklich?</a:t>
            </a:r>
          </a:p>
        </p:txBody>
      </p:sp>
      <p:sp>
        <p:nvSpPr>
          <p:cNvPr id="18" name="Wolkenförmige Legende 17">
            <a:extLst>
              <a:ext uri="{FF2B5EF4-FFF2-40B4-BE49-F238E27FC236}">
                <a16:creationId xmlns:a16="http://schemas.microsoft.com/office/drawing/2014/main" id="{D8B45713-72F6-9EF3-CBBE-02652E864DD9}"/>
              </a:ext>
            </a:extLst>
          </p:cNvPr>
          <p:cNvSpPr/>
          <p:nvPr/>
        </p:nvSpPr>
        <p:spPr>
          <a:xfrm>
            <a:off x="8496302" y="3099317"/>
            <a:ext cx="3035298" cy="2142609"/>
          </a:xfrm>
          <a:prstGeom prst="cloudCallout">
            <a:avLst>
              <a:gd name="adj1" fmla="val 52455"/>
              <a:gd name="adj2" fmla="val 66003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000" dirty="0"/>
              <a:t>Was wussten wir noch nicht?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9402E60-E98B-F58D-2890-A0440D00FC13}"/>
              </a:ext>
            </a:extLst>
          </p:cNvPr>
          <p:cNvSpPr txBox="1"/>
          <p:nvPr/>
        </p:nvSpPr>
        <p:spPr>
          <a:xfrm>
            <a:off x="8032674" y="6595189"/>
            <a:ext cx="415932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Titelbild „Spuren auf Papier“ 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19780654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F8B83B77-0F1C-56ED-F39F-307B1B2210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</a:rPr>
              <a:t>Geschichte/Gesellschaftslehre, Klasse 8+9</a:t>
            </a:r>
            <a:endParaRPr lang="de-DE" dirty="0">
              <a:solidFill>
                <a:srgbClr val="FFFFFF"/>
              </a:solidFill>
            </a:endParaRPr>
          </a:p>
          <a:p>
            <a:r>
              <a:rPr lang="de-DE" b="1" dirty="0">
                <a:solidFill>
                  <a:srgbClr val="FFFFFF"/>
                </a:solidFill>
              </a:rPr>
              <a:t>Doppelstunde 3+4: </a:t>
            </a:r>
          </a:p>
          <a:p>
            <a:r>
              <a:rPr lang="de-DE" b="1" dirty="0">
                <a:solidFill>
                  <a:srgbClr val="FFFFFF"/>
                </a:solidFill>
              </a:rPr>
              <a:t>„Euthanasie“-Morde und Umgang mit psychischer Erkrankung im Nationalsozialismus </a:t>
            </a:r>
            <a:endParaRPr lang="de-DE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654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ultiplizieren 6">
            <a:extLst>
              <a:ext uri="{FF2B5EF4-FFF2-40B4-BE49-F238E27FC236}">
                <a16:creationId xmlns:a16="http://schemas.microsoft.com/office/drawing/2014/main" id="{D69938FA-9FB5-4326-D8A1-29D9292E3436}"/>
              </a:ext>
            </a:extLst>
          </p:cNvPr>
          <p:cNvSpPr/>
          <p:nvPr/>
        </p:nvSpPr>
        <p:spPr>
          <a:xfrm>
            <a:off x="1578521" y="866884"/>
            <a:ext cx="9034957" cy="5124231"/>
          </a:xfrm>
          <a:prstGeom prst="mathMultiply">
            <a:avLst>
              <a:gd name="adj1" fmla="val 81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95389BE-69B7-CA19-2C67-63724F8FB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Annas Geschichte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47341A9-B19D-9726-D2A8-51173C9E1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73BD76B-4A1D-B0C5-CDD1-DEE7F7203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8</a:t>
            </a:fld>
            <a:endParaRPr lang="de-DE" dirty="0"/>
          </a:p>
        </p:txBody>
      </p:sp>
      <p:pic>
        <p:nvPicPr>
          <p:cNvPr id="6" name="Grafik 5" descr="Ein Bild, das Text, Menschliches Gesicht, Papier, Papierprodukt enthält.&#10;&#10;KI-generierte Inhalte können fehlerhaft sein.">
            <a:extLst>
              <a:ext uri="{FF2B5EF4-FFF2-40B4-BE49-F238E27FC236}">
                <a16:creationId xmlns:a16="http://schemas.microsoft.com/office/drawing/2014/main" id="{5C819847-A83E-C978-D522-49221A8A78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0" t="42169" r="38542" b="21215"/>
          <a:stretch>
            <a:fillRect/>
          </a:stretch>
        </p:blipFill>
        <p:spPr>
          <a:xfrm>
            <a:off x="4460062" y="1845592"/>
            <a:ext cx="3271876" cy="31668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69FEF63-D64F-0859-C9F3-916503CC5309}"/>
              </a:ext>
            </a:extLst>
          </p:cNvPr>
          <p:cNvSpPr txBox="1"/>
          <p:nvPr/>
        </p:nvSpPr>
        <p:spPr>
          <a:xfrm>
            <a:off x="4364441" y="5200404"/>
            <a:ext cx="2419131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Titelbild „Spuren auf Papier“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(https://</a:t>
            </a:r>
            <a:r>
              <a:rPr lang="de-DE" sz="700" b="1" dirty="0" err="1">
                <a:solidFill>
                  <a:schemeClr val="bg1"/>
                </a:solidFill>
              </a:rPr>
              <a:t>gedenkstaette-wehnen.de</a:t>
            </a:r>
            <a:r>
              <a:rPr lang="de-DE" sz="700" b="1" dirty="0">
                <a:solidFill>
                  <a:schemeClr val="bg1"/>
                </a:solidFill>
              </a:rPr>
              <a:t>/spuren-auf-papier/)</a:t>
            </a:r>
          </a:p>
        </p:txBody>
      </p:sp>
    </p:spTree>
    <p:extLst>
      <p:ext uri="{BB962C8B-B14F-4D97-AF65-F5344CB8AC3E}">
        <p14:creationId xmlns:p14="http://schemas.microsoft.com/office/powerpoint/2010/main" val="31356148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5CE851-7AAF-9559-513D-B7EB5CC95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Annas Geschichte im Zeitstrahl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0511DB1-15A4-532B-250B-2899577EA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02 Spuren auf Papier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BA30A2C-6306-F8A8-26F3-D1D9DCEBC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9</a:t>
            </a:fld>
            <a:endParaRPr lang="de-DE"/>
          </a:p>
        </p:txBody>
      </p:sp>
      <p:sp>
        <p:nvSpPr>
          <p:cNvPr id="5" name="Pfeil: nach rechts 27">
            <a:extLst>
              <a:ext uri="{FF2B5EF4-FFF2-40B4-BE49-F238E27FC236}">
                <a16:creationId xmlns:a16="http://schemas.microsoft.com/office/drawing/2014/main" id="{37134F26-1210-EAEE-9319-A3845A9946A1}"/>
              </a:ext>
            </a:extLst>
          </p:cNvPr>
          <p:cNvSpPr/>
          <p:nvPr/>
        </p:nvSpPr>
        <p:spPr>
          <a:xfrm>
            <a:off x="0" y="4874318"/>
            <a:ext cx="11676064" cy="900492"/>
          </a:xfrm>
          <a:prstGeom prst="rightArrow">
            <a:avLst>
              <a:gd name="adj1" fmla="val 42549"/>
              <a:gd name="adj2" fmla="val 66812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6" name="Rechteck: abgerundete Ecken 26">
            <a:extLst>
              <a:ext uri="{FF2B5EF4-FFF2-40B4-BE49-F238E27FC236}">
                <a16:creationId xmlns:a16="http://schemas.microsoft.com/office/drawing/2014/main" id="{629A1D01-90F1-F8DF-AD41-095D544BCA97}"/>
              </a:ext>
            </a:extLst>
          </p:cNvPr>
          <p:cNvSpPr/>
          <p:nvPr/>
        </p:nvSpPr>
        <p:spPr>
          <a:xfrm>
            <a:off x="9355416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7" name="Rechteck: abgerundete Ecken 25">
            <a:extLst>
              <a:ext uri="{FF2B5EF4-FFF2-40B4-BE49-F238E27FC236}">
                <a16:creationId xmlns:a16="http://schemas.microsoft.com/office/drawing/2014/main" id="{55D111C4-F6CA-D002-1BBC-B3AB4478E51E}"/>
              </a:ext>
            </a:extLst>
          </p:cNvPr>
          <p:cNvSpPr/>
          <p:nvPr/>
        </p:nvSpPr>
        <p:spPr>
          <a:xfrm>
            <a:off x="7592331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: abgerundete Ecken 24">
            <a:extLst>
              <a:ext uri="{FF2B5EF4-FFF2-40B4-BE49-F238E27FC236}">
                <a16:creationId xmlns:a16="http://schemas.microsoft.com/office/drawing/2014/main" id="{5E5EE76B-B242-708E-EB98-363F1C7E2070}"/>
              </a:ext>
            </a:extLst>
          </p:cNvPr>
          <p:cNvSpPr/>
          <p:nvPr/>
        </p:nvSpPr>
        <p:spPr>
          <a:xfrm>
            <a:off x="5829248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: abgerundete Ecken 23">
            <a:extLst>
              <a:ext uri="{FF2B5EF4-FFF2-40B4-BE49-F238E27FC236}">
                <a16:creationId xmlns:a16="http://schemas.microsoft.com/office/drawing/2014/main" id="{573066AE-5B44-B169-AF79-472A194B2898}"/>
              </a:ext>
            </a:extLst>
          </p:cNvPr>
          <p:cNvSpPr/>
          <p:nvPr/>
        </p:nvSpPr>
        <p:spPr>
          <a:xfrm>
            <a:off x="4066165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: abgerundete Ecken 22">
            <a:extLst>
              <a:ext uri="{FF2B5EF4-FFF2-40B4-BE49-F238E27FC236}">
                <a16:creationId xmlns:a16="http://schemas.microsoft.com/office/drawing/2014/main" id="{F2BF36AB-F3A0-388E-B008-3E8B43DF9313}"/>
              </a:ext>
            </a:extLst>
          </p:cNvPr>
          <p:cNvSpPr/>
          <p:nvPr/>
        </p:nvSpPr>
        <p:spPr>
          <a:xfrm>
            <a:off x="2303082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: abgerundete Ecken 19">
            <a:extLst>
              <a:ext uri="{FF2B5EF4-FFF2-40B4-BE49-F238E27FC236}">
                <a16:creationId xmlns:a16="http://schemas.microsoft.com/office/drawing/2014/main" id="{59DA3F5D-F265-42D0-0DAC-BEFA2E63A1F6}"/>
              </a:ext>
            </a:extLst>
          </p:cNvPr>
          <p:cNvSpPr/>
          <p:nvPr/>
        </p:nvSpPr>
        <p:spPr>
          <a:xfrm>
            <a:off x="539999" y="1700213"/>
            <a:ext cx="1578438" cy="3302093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B589DC0D-8E5D-FFF5-1AC3-738B2A42F4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017" y="1779596"/>
            <a:ext cx="1390402" cy="12610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F064507-AE0E-7595-8FED-307ABA77A5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2170" y="1775596"/>
            <a:ext cx="1332593" cy="1260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15B80D48-F188-F0AA-7FDF-AA663453727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24869" t="22804" r="22672"/>
          <a:stretch>
            <a:fillRect/>
          </a:stretch>
        </p:blipFill>
        <p:spPr>
          <a:xfrm>
            <a:off x="7700991" y="1775596"/>
            <a:ext cx="1361118" cy="1260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7BAFFB0D-2A66-3F4A-9936-EAFE4D682AB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b="5792"/>
          <a:stretch>
            <a:fillRect/>
          </a:stretch>
        </p:blipFill>
        <p:spPr>
          <a:xfrm>
            <a:off x="9453563" y="1780174"/>
            <a:ext cx="1382144" cy="1261004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61959D8-456C-9350-BB7D-4E878FD7BC6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1956"/>
          <a:stretch>
            <a:fillRect/>
          </a:stretch>
        </p:blipFill>
        <p:spPr>
          <a:xfrm>
            <a:off x="2425831" y="1775596"/>
            <a:ext cx="1332939" cy="126000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B7DC9793-D62A-D213-64CD-C76EC0DE19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34031" y="1775596"/>
            <a:ext cx="1242706" cy="1260000"/>
          </a:xfrm>
          <a:prstGeom prst="rect">
            <a:avLst/>
          </a:prstGeom>
          <a:ln>
            <a:noFill/>
          </a:ln>
          <a:effectLst/>
        </p:spPr>
      </p:pic>
      <p:sp>
        <p:nvSpPr>
          <p:cNvPr id="18" name="Textfeld 17">
            <a:extLst>
              <a:ext uri="{FF2B5EF4-FFF2-40B4-BE49-F238E27FC236}">
                <a16:creationId xmlns:a16="http://schemas.microsoft.com/office/drawing/2014/main" id="{CA734927-2710-36FE-4375-B71EFAB65EFB}"/>
              </a:ext>
            </a:extLst>
          </p:cNvPr>
          <p:cNvSpPr txBox="1"/>
          <p:nvPr/>
        </p:nvSpPr>
        <p:spPr>
          <a:xfrm>
            <a:off x="515938" y="5614114"/>
            <a:ext cx="373132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Bildquellen: Spuren auf Papier (2022, Gedenkkreis Wehnen e.V. / </a:t>
            </a:r>
            <a:r>
              <a:rPr lang="de-DE" sz="700" b="1">
                <a:solidFill>
                  <a:schemeClr val="bg1"/>
                </a:solidFill>
              </a:rPr>
              <a:t>Playing History).</a:t>
            </a:r>
            <a:endParaRPr lang="de-DE" sz="7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933808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wrap="none" rtlCol="0">
        <a:spAutoFit/>
      </a:bodyPr>
      <a:lstStyle>
        <a:defPPr algn="l">
          <a:defRPr sz="16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519FD55B86A5B479F8BAF1FFCB86B90" ma:contentTypeVersion="15" ma:contentTypeDescription="Ein neues Dokument erstellen." ma:contentTypeScope="" ma:versionID="e1d8a88fb0913c71f04c882e24c5774f">
  <xsd:schema xmlns:xsd="http://www.w3.org/2001/XMLSchema" xmlns:xs="http://www.w3.org/2001/XMLSchema" xmlns:p="http://schemas.microsoft.com/office/2006/metadata/properties" xmlns:ns2="929eb060-2697-4bd0-9e37-07983e74b794" xmlns:ns3="4248999b-fc3c-49f5-bd29-e9b668809f46" targetNamespace="http://schemas.microsoft.com/office/2006/metadata/properties" ma:root="true" ma:fieldsID="f58889015fe47e597bc6bacc805d8d61" ns2:_="" ns3:_="">
    <xsd:import namespace="929eb060-2697-4bd0-9e37-07983e74b794"/>
    <xsd:import namespace="4248999b-fc3c-49f5-bd29-e9b668809f4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eb060-2697-4bd0-9e37-07983e74b79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dexed="true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7b3e8bc-12db-46be-a341-b5bafef6bc53}" ma:internalName="TaxCatchAll" ma:showField="CatchAllData" ma:web="929eb060-2697-4bd0-9e37-07983e74b7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48999b-fc3c-49f5-bd29-e9b668809f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c4c54f3e-9704-4ba4-bbbb-a2d956cda2f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929eb060-2697-4bd0-9e37-07983e74b794">5RUT42TFMVU5-1569772645-2792</_dlc_DocId>
    <_dlc_DocIdUrl xmlns="929eb060-2697-4bd0-9e37-07983e74b794">
      <Url>https://stiftungspielekultur.sharepoint.com/sites/Projektarbeit/_layouts/15/DocIdRedir.aspx?ID=5RUT42TFMVU5-1569772645-2792</Url>
      <Description>5RUT42TFMVU5-1569772645-2792</Description>
    </_dlc_DocIdUrl>
    <lcf76f155ced4ddcb4097134ff3c332f xmlns="4248999b-fc3c-49f5-bd29-e9b668809f46">
      <Terms xmlns="http://schemas.microsoft.com/office/infopath/2007/PartnerControls"/>
    </lcf76f155ced4ddcb4097134ff3c332f>
    <TaxCatchAll xmlns="929eb060-2697-4bd0-9e37-07983e74b794" xsi:nil="true"/>
  </documentManagement>
</p:properties>
</file>

<file path=customXml/itemProps1.xml><?xml version="1.0" encoding="utf-8"?>
<ds:datastoreItem xmlns:ds="http://schemas.openxmlformats.org/officeDocument/2006/customXml" ds:itemID="{29DE5D48-8D1C-42AB-AC63-E901BEB06B92}"/>
</file>

<file path=customXml/itemProps2.xml><?xml version="1.0" encoding="utf-8"?>
<ds:datastoreItem xmlns:ds="http://schemas.openxmlformats.org/officeDocument/2006/customXml" ds:itemID="{D37232D9-0A98-420D-A277-7D2A3079C7BD}"/>
</file>

<file path=customXml/itemProps3.xml><?xml version="1.0" encoding="utf-8"?>
<ds:datastoreItem xmlns:ds="http://schemas.openxmlformats.org/officeDocument/2006/customXml" ds:itemID="{933F4A5E-6CD4-415A-B108-6CC3BC9E5E5F}"/>
</file>

<file path=customXml/itemProps4.xml><?xml version="1.0" encoding="utf-8"?>
<ds:datastoreItem xmlns:ds="http://schemas.openxmlformats.org/officeDocument/2006/customXml" ds:itemID="{F6C68824-DD41-42AB-BFFC-CC4371C8EFE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711</Words>
  <Application>Microsoft Office PowerPoint</Application>
  <PresentationFormat>Breitbild</PresentationFormat>
  <Paragraphs>79</Paragraphs>
  <Slides>12</Slides>
  <Notes>3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Aptos</vt:lpstr>
      <vt:lpstr>Arial</vt:lpstr>
      <vt:lpstr>Titelfolien</vt:lpstr>
      <vt:lpstr>Zwischenkapitel</vt:lpstr>
      <vt:lpstr>Inhalte</vt:lpstr>
      <vt:lpstr>PowerPoint-Präsentation</vt:lpstr>
      <vt:lpstr>PowerPoint-Präsentation</vt:lpstr>
      <vt:lpstr>PowerPoint-Präsentation</vt:lpstr>
      <vt:lpstr>PowerPoint-Präsentation</vt:lpstr>
      <vt:lpstr>Reflexionsrunde</vt:lpstr>
      <vt:lpstr>PowerPoint-Präsentation</vt:lpstr>
      <vt:lpstr>PowerPoint-Präsentation</vt:lpstr>
      <vt:lpstr>Annas Geschichte</vt:lpstr>
      <vt:lpstr>Annas Geschichte im Zeitstrahl</vt:lpstr>
      <vt:lpstr>PowerPoint-Präsentation</vt:lpstr>
      <vt:lpstr>Unsere Ergebnisse</vt:lpstr>
      <vt:lpstr>Reflexion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42</cp:revision>
  <dcterms:created xsi:type="dcterms:W3CDTF">2025-12-04T14:18:02Z</dcterms:created>
  <dcterms:modified xsi:type="dcterms:W3CDTF">2026-02-02T09:51:01Z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0x0101000519FD55B86A5B479F8BAF1FFCB86B90</vt:lpwstr>
  </property>
  <property fmtid="{D5CDD505-2E9C-101B-9397-08002B2CF9AE}" pid="3" name="_dlc_DocIdItemGuid">
    <vt:lpwstr>be845f68-a671-467f-b2e3-d517cde0d27c</vt:lpwstr>
  </property>
</Properties>
</file>